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קטע ברירת מחדל" id="{8B8CFB35-D7D0-4DCA-9319-3420E87E3A80}">
          <p14:sldIdLst>
            <p14:sldId id="256"/>
            <p14:sldId id="257"/>
            <p14:sldId id="261"/>
            <p14:sldId id="258"/>
            <p14:sldId id="259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F6F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5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297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816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368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6119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01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531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509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4861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9115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904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2006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039B4-7A57-42E4-A98D-2694796634BB}" type="datetimeFigureOut">
              <a:rPr lang="he-IL" smtClean="0"/>
              <a:t>כ"ג/כסלו/תשע"ה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01D5C-EE2D-4CC1-988F-BD41AB8A2B4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6933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4502150" y="346899"/>
            <a:ext cx="3009900" cy="554037"/>
          </a:xfrm>
        </p:spPr>
        <p:txBody>
          <a:bodyPr anchor="t">
            <a:normAutofit/>
          </a:bodyPr>
          <a:lstStyle/>
          <a:p>
            <a:r>
              <a:rPr lang="en-US" sz="2400" dirty="0" err="1">
                <a:cs typeface="+mn-cs"/>
              </a:rPr>
              <a:t>אי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כתיב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בור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>
                <a:cs typeface="+mn-cs"/>
              </a:rPr>
              <a:t>וחדא</a:t>
            </a:r>
            <a:r>
              <a:rPr lang="en-US" sz="2400" dirty="0">
                <a:cs typeface="+mn-cs"/>
              </a:rPr>
              <a:t> </a:t>
            </a:r>
            <a:r>
              <a:rPr lang="en-US" sz="2400" dirty="0" err="1" smtClean="0">
                <a:cs typeface="+mn-cs"/>
              </a:rPr>
              <a:t>מהנך</a:t>
            </a:r>
            <a:endParaRPr lang="he-IL" sz="2400" dirty="0">
              <a:cs typeface="+mn-cs"/>
            </a:endParaRPr>
          </a:p>
        </p:txBody>
      </p:sp>
      <p:grpSp>
        <p:nvGrpSpPr>
          <p:cNvPr id="20" name="קבוצה 19"/>
          <p:cNvGrpSpPr/>
          <p:nvPr/>
        </p:nvGrpSpPr>
        <p:grpSpPr>
          <a:xfrm>
            <a:off x="3336924" y="1817755"/>
            <a:ext cx="4991102" cy="1103245"/>
            <a:chOff x="3336924" y="1817755"/>
            <a:chExt cx="4991102" cy="1103245"/>
          </a:xfrm>
        </p:grpSpPr>
        <p:sp>
          <p:nvSpPr>
            <p:cNvPr id="4" name="TextBox 3"/>
            <p:cNvSpPr txBox="1"/>
            <p:nvPr/>
          </p:nvSpPr>
          <p:spPr>
            <a:xfrm>
              <a:off x="6892926" y="1848532"/>
              <a:ext cx="1435100" cy="923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5400" dirty="0" smtClean="0"/>
                <a:t>בור</a:t>
              </a:r>
              <a:endParaRPr lang="he-IL" sz="54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295900" y="2023409"/>
              <a:ext cx="94615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3600" dirty="0"/>
                <a:t>+</a:t>
              </a:r>
            </a:p>
          </p:txBody>
        </p:sp>
        <p:sp>
          <p:nvSpPr>
            <p:cNvPr id="6" name="מלבן 5"/>
            <p:cNvSpPr/>
            <p:nvPr/>
          </p:nvSpPr>
          <p:spPr>
            <a:xfrm>
              <a:off x="3336924" y="1848532"/>
              <a:ext cx="1346200" cy="10724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425824" y="1817755"/>
              <a:ext cx="1168399" cy="107721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1" dirty="0" smtClean="0"/>
                <a:t>קרן</a:t>
              </a:r>
            </a:p>
            <a:p>
              <a:pPr algn="ctr"/>
              <a:r>
                <a:rPr lang="he-IL" sz="1600" b="1" dirty="0" smtClean="0"/>
                <a:t>שן </a:t>
              </a:r>
            </a:p>
            <a:p>
              <a:pPr algn="ctr"/>
              <a:r>
                <a:rPr lang="he-IL" sz="1600" b="1" dirty="0" smtClean="0"/>
                <a:t>רגל </a:t>
              </a:r>
            </a:p>
            <a:p>
              <a:pPr algn="ctr"/>
              <a:r>
                <a:rPr lang="he-IL" sz="1600" b="1" dirty="0" smtClean="0"/>
                <a:t>אש</a:t>
              </a:r>
              <a:endParaRPr lang="he-IL" sz="1600" b="1" dirty="0"/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3860800" y="2921002"/>
            <a:ext cx="3886207" cy="3741358"/>
            <a:chOff x="3860800" y="2921002"/>
            <a:chExt cx="3886207" cy="3741358"/>
          </a:xfrm>
        </p:grpSpPr>
        <p:cxnSp>
          <p:nvCxnSpPr>
            <p:cNvPr id="8" name="מחבר מרפקי 7"/>
            <p:cNvCxnSpPr/>
            <p:nvPr/>
          </p:nvCxnSpPr>
          <p:spPr>
            <a:xfrm rot="16200000" flipH="1">
              <a:off x="3599662" y="3212915"/>
              <a:ext cx="2265352" cy="1743076"/>
            </a:xfrm>
            <a:prstGeom prst="bentConnector3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מרפקי 9"/>
            <p:cNvCxnSpPr/>
            <p:nvPr/>
          </p:nvCxnSpPr>
          <p:spPr>
            <a:xfrm rot="5400000">
              <a:off x="5728990" y="3199114"/>
              <a:ext cx="2296129" cy="1739905"/>
            </a:xfrm>
            <a:prstGeom prst="bentConnector3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618037" y="5092700"/>
              <a:ext cx="2374902" cy="156966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3200" dirty="0" smtClean="0"/>
                <a:t>שן </a:t>
              </a:r>
            </a:p>
            <a:p>
              <a:pPr algn="ctr"/>
              <a:r>
                <a:rPr lang="he-IL" sz="3200" dirty="0" smtClean="0"/>
                <a:t>רגל </a:t>
              </a:r>
            </a:p>
            <a:p>
              <a:pPr algn="ctr"/>
              <a:r>
                <a:rPr lang="he-IL" sz="3200" dirty="0" smtClean="0"/>
                <a:t>אש</a:t>
              </a:r>
              <a:endParaRPr lang="he-IL" sz="3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521203" y="3171310"/>
              <a:ext cx="2565400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dirty="0" smtClean="0"/>
                <a:t>"הצד השווה"</a:t>
              </a:r>
            </a:p>
            <a:p>
              <a:pPr algn="ctr"/>
              <a:r>
                <a:rPr lang="he-IL" dirty="0" smtClean="0"/>
                <a:t>דרכן להזיק ושמירתן עליך</a:t>
              </a:r>
              <a:endParaRPr lang="he-IL" dirty="0"/>
            </a:p>
          </p:txBody>
        </p:sp>
      </p:grpSp>
      <p:sp>
        <p:nvSpPr>
          <p:cNvPr id="25" name="כותרת 1"/>
          <p:cNvSpPr txBox="1">
            <a:spLocks/>
          </p:cNvSpPr>
          <p:nvPr/>
        </p:nvSpPr>
        <p:spPr>
          <a:xfrm>
            <a:off x="3540123" y="713372"/>
            <a:ext cx="4787903" cy="554037"/>
          </a:xfrm>
          <a:prstGeom prst="rect">
            <a:avLst/>
          </a:prstGeom>
        </p:spPr>
        <p:txBody>
          <a:bodyPr vert="horz" lIns="91440" tIns="45720" rIns="91440" bIns="45720" rtlCol="1" anchor="t">
            <a:norm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err="1"/>
              <a:t>אתיא</a:t>
            </a:r>
            <a:r>
              <a:rPr lang="en-US" sz="2400" dirty="0"/>
              <a:t> </a:t>
            </a:r>
            <a:r>
              <a:rPr lang="en-US" sz="2400" dirty="0" err="1"/>
              <a:t>כולהו</a:t>
            </a:r>
            <a:r>
              <a:rPr lang="en-US" sz="2400" dirty="0"/>
              <a:t> ]</a:t>
            </a:r>
            <a:r>
              <a:rPr lang="en-US" sz="2400" dirty="0" err="1"/>
              <a:t>מההוא</a:t>
            </a:r>
            <a:r>
              <a:rPr lang="en-US" sz="2400" dirty="0"/>
              <a:t> </a:t>
            </a:r>
            <a:r>
              <a:rPr lang="en-US" sz="2400" dirty="0" err="1"/>
              <a:t>ומאידך</a:t>
            </a:r>
            <a:r>
              <a:rPr lang="en-US" sz="2400" dirty="0"/>
              <a:t>[</a:t>
            </a:r>
            <a:r>
              <a:rPr lang="en-US" sz="2400" dirty="0" err="1"/>
              <a:t>בצד</a:t>
            </a:r>
            <a:r>
              <a:rPr lang="en-US" sz="2400" dirty="0"/>
              <a:t> </a:t>
            </a:r>
            <a:r>
              <a:rPr lang="en-US" sz="2400" dirty="0" err="1"/>
              <a:t>השוה</a:t>
            </a:r>
            <a:r>
              <a:rPr lang="en-US" sz="2400" dirty="0"/>
              <a:t> </a:t>
            </a:r>
            <a:endParaRPr lang="he-IL" sz="24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9170829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016492" y="493891"/>
            <a:ext cx="3187700" cy="968375"/>
          </a:xfrm>
        </p:spPr>
        <p:txBody>
          <a:bodyPr>
            <a:noAutofit/>
          </a:bodyPr>
          <a:lstStyle/>
          <a:p>
            <a:r>
              <a:rPr lang="en-US" sz="3200" dirty="0" err="1"/>
              <a:t>דאי</a:t>
            </a:r>
            <a:r>
              <a:rPr lang="en-US" sz="3200" dirty="0"/>
              <a:t> </a:t>
            </a:r>
            <a:r>
              <a:rPr lang="en-US" sz="3200" dirty="0" err="1"/>
              <a:t>כתיב</a:t>
            </a:r>
            <a:r>
              <a:rPr lang="en-US" sz="3200" dirty="0"/>
              <a:t> </a:t>
            </a:r>
            <a:r>
              <a:rPr lang="en-US" sz="3200" dirty="0" err="1"/>
              <a:t>בור</a:t>
            </a:r>
            <a:r>
              <a:rPr lang="en-US" sz="3200" dirty="0"/>
              <a:t> </a:t>
            </a:r>
            <a:r>
              <a:rPr lang="en-US" sz="3200" dirty="0" err="1" smtClean="0"/>
              <a:t>וקרן</a:t>
            </a:r>
            <a:endParaRPr lang="he-IL" sz="3200" dirty="0"/>
          </a:p>
        </p:txBody>
      </p:sp>
      <p:grpSp>
        <p:nvGrpSpPr>
          <p:cNvPr id="27" name="קבוצה 26"/>
          <p:cNvGrpSpPr/>
          <p:nvPr/>
        </p:nvGrpSpPr>
        <p:grpSpPr>
          <a:xfrm>
            <a:off x="3542643" y="1462266"/>
            <a:ext cx="4597016" cy="1477318"/>
            <a:chOff x="4022328" y="1690688"/>
            <a:chExt cx="3563543" cy="1477318"/>
          </a:xfrm>
        </p:grpSpPr>
        <p:sp>
          <p:nvSpPr>
            <p:cNvPr id="6" name="TextBox 5"/>
            <p:cNvSpPr txBox="1"/>
            <p:nvPr/>
          </p:nvSpPr>
          <p:spPr>
            <a:xfrm>
              <a:off x="6150771" y="1721456"/>
              <a:ext cx="1435100" cy="144655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880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00B0F0"/>
                  </a:solidFill>
                </a:rPr>
                <a:t>בור</a:t>
              </a:r>
              <a:endParaRPr lang="he-IL" sz="8800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22328" y="1690688"/>
              <a:ext cx="1435100" cy="144655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8800" dirty="0" smtClean="0">
                  <a:ln>
                    <a:solidFill>
                      <a:sysClr val="windowText" lastClr="000000"/>
                    </a:solidFill>
                  </a:ln>
                  <a:solidFill>
                    <a:srgbClr val="00B0F0"/>
                  </a:solidFill>
                </a:rPr>
                <a:t>קרן</a:t>
              </a:r>
              <a:endParaRPr lang="he-IL" sz="8800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</a:endParaRPr>
            </a:p>
          </p:txBody>
        </p:sp>
      </p:grpSp>
      <p:grpSp>
        <p:nvGrpSpPr>
          <p:cNvPr id="28" name="קבוצה 27"/>
          <p:cNvGrpSpPr/>
          <p:nvPr/>
        </p:nvGrpSpPr>
        <p:grpSpPr>
          <a:xfrm>
            <a:off x="4260671" y="2851670"/>
            <a:ext cx="3483951" cy="2505318"/>
            <a:chOff x="3796069" y="2641807"/>
            <a:chExt cx="3483951" cy="2505318"/>
          </a:xfrm>
        </p:grpSpPr>
        <p:cxnSp>
          <p:nvCxnSpPr>
            <p:cNvPr id="9" name="מחבר מרפקי 8"/>
            <p:cNvCxnSpPr/>
            <p:nvPr/>
          </p:nvCxnSpPr>
          <p:spPr>
            <a:xfrm rot="16200000" flipH="1">
              <a:off x="3435683" y="3154085"/>
              <a:ext cx="2353426" cy="1632654"/>
            </a:xfrm>
            <a:prstGeom prst="bentConnector3">
              <a:avLst>
                <a:gd name="adj1" fmla="val 46815"/>
              </a:avLst>
            </a:prstGeom>
            <a:ln w="2857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מחבר מרפקי 9"/>
            <p:cNvCxnSpPr/>
            <p:nvPr/>
          </p:nvCxnSpPr>
          <p:spPr>
            <a:xfrm rot="5400000">
              <a:off x="5299231" y="3166336"/>
              <a:ext cx="2505318" cy="1456260"/>
            </a:xfrm>
            <a:prstGeom prst="bent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5175775" y="5132135"/>
            <a:ext cx="14351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80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שן</a:t>
            </a:r>
            <a:endParaRPr lang="he-IL" sz="800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29" name="כותרת 1"/>
          <p:cNvSpPr txBox="1">
            <a:spLocks/>
          </p:cNvSpPr>
          <p:nvPr/>
        </p:nvSpPr>
        <p:spPr>
          <a:xfrm>
            <a:off x="3211685" y="493891"/>
            <a:ext cx="3730626" cy="96837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/>
              <a:t>אתיא</a:t>
            </a:r>
            <a:r>
              <a:rPr lang="en-US" sz="3200" dirty="0"/>
              <a:t> </a:t>
            </a:r>
            <a:r>
              <a:rPr lang="en-US" sz="3200" dirty="0" err="1"/>
              <a:t>שן</a:t>
            </a:r>
            <a:r>
              <a:rPr lang="en-US" sz="3200" dirty="0"/>
              <a:t> </a:t>
            </a:r>
            <a:r>
              <a:rPr lang="en-US" sz="3200" dirty="0" err="1"/>
              <a:t>מינייהו</a:t>
            </a:r>
            <a:r>
              <a:rPr lang="en-US" sz="3200" dirty="0"/>
              <a:t> </a:t>
            </a:r>
            <a:r>
              <a:rPr lang="en-US" sz="3200" dirty="0" err="1"/>
              <a:t>הכי</a:t>
            </a:r>
            <a:r>
              <a:rPr lang="en-US" sz="3200" dirty="0"/>
              <a:t> </a:t>
            </a:r>
            <a:r>
              <a:rPr lang="en-US" sz="3200" dirty="0" smtClean="0"/>
              <a:t>…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4253396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794480" y="631668"/>
            <a:ext cx="10358202" cy="5304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cs typeface="Guttman Rashi" panose="02010401010101010101" pitchFamily="2" charset="-79"/>
              </a:rPr>
              <a:t>מה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בור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שאין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דרכו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לילך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ולהזיק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חייב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שן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שדרכו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לילך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ולהזיק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לא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כל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 smtClean="0">
                <a:cs typeface="Guttman Rashi" panose="02010401010101010101" pitchFamily="2" charset="-79"/>
              </a:rPr>
              <a:t>שכן</a:t>
            </a:r>
            <a:r>
              <a:rPr lang="en-US" sz="4000" dirty="0" smtClean="0">
                <a:cs typeface="Guttman Rashi" panose="02010401010101010101" pitchFamily="2" charset="-79"/>
              </a:rPr>
              <a:t>? </a:t>
            </a:r>
          </a:p>
          <a:p>
            <a:pPr marL="0" indent="0">
              <a:buNone/>
            </a:pPr>
            <a:r>
              <a:rPr lang="en-US" sz="4000" dirty="0" err="1" smtClean="0">
                <a:cs typeface="Guttman Rashi" panose="02010401010101010101" pitchFamily="2" charset="-79"/>
              </a:rPr>
              <a:t>מה</a:t>
            </a:r>
            <a:r>
              <a:rPr lang="en-US" sz="4000" dirty="0" smtClean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לבור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שכן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תחילת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עשייתו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עומד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לנזק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תאמר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בשן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</a:p>
          <a:p>
            <a:pPr marL="0" indent="0">
              <a:buNone/>
            </a:pPr>
            <a:r>
              <a:rPr lang="en-US" sz="4000" dirty="0" err="1" smtClean="0">
                <a:cs typeface="Guttman Rashi" panose="02010401010101010101" pitchFamily="2" charset="-79"/>
              </a:rPr>
              <a:t>קרן</a:t>
            </a:r>
            <a:r>
              <a:rPr lang="en-US" sz="4000" dirty="0" smtClean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יוכיח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smtClean="0">
                <a:cs typeface="Guttman Rashi" panose="02010401010101010101" pitchFamily="2" charset="-79"/>
              </a:rPr>
              <a:t>!</a:t>
            </a:r>
          </a:p>
          <a:p>
            <a:pPr marL="0" indent="0">
              <a:buNone/>
            </a:pPr>
            <a:r>
              <a:rPr lang="en-US" sz="4000" dirty="0" err="1" smtClean="0">
                <a:cs typeface="Guttman Rashi" panose="02010401010101010101" pitchFamily="2" charset="-79"/>
              </a:rPr>
              <a:t>מה</a:t>
            </a:r>
            <a:r>
              <a:rPr lang="en-US" sz="4000" dirty="0" smtClean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לקרן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שכן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כוונתו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 smtClean="0">
                <a:cs typeface="Guttman Rashi" panose="02010401010101010101" pitchFamily="2" charset="-79"/>
              </a:rPr>
              <a:t>להזיק</a:t>
            </a:r>
            <a:r>
              <a:rPr lang="en-US" sz="4000" dirty="0" smtClean="0">
                <a:cs typeface="Guttman Rashi" panose="02010401010101010101" pitchFamily="2" charset="-79"/>
              </a:rPr>
              <a:t>… </a:t>
            </a:r>
          </a:p>
          <a:p>
            <a:pPr marL="0" indent="0">
              <a:buNone/>
            </a:pPr>
            <a:r>
              <a:rPr lang="en-US" sz="4000" dirty="0" err="1" smtClean="0">
                <a:cs typeface="Guttman Rashi" panose="02010401010101010101" pitchFamily="2" charset="-79"/>
              </a:rPr>
              <a:t>בור</a:t>
            </a:r>
            <a:r>
              <a:rPr lang="en-US" sz="4000" dirty="0" smtClean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יוכיח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endParaRPr lang="en-US" sz="4000" dirty="0" smtClean="0">
              <a:cs typeface="Guttman Rashi" panose="02010401010101010101" pitchFamily="2" charset="-79"/>
            </a:endParaRPr>
          </a:p>
          <a:p>
            <a:pPr marL="0" indent="0">
              <a:buNone/>
            </a:pPr>
            <a:r>
              <a:rPr lang="en-US" sz="4000" dirty="0" smtClean="0">
                <a:cs typeface="Guttman Rashi" panose="02010401010101010101" pitchFamily="2" charset="-79"/>
              </a:rPr>
              <a:t>! </a:t>
            </a:r>
            <a:r>
              <a:rPr lang="en-US" sz="4000" dirty="0" err="1" smtClean="0">
                <a:cs typeface="Guttman Rashi" panose="02010401010101010101" pitchFamily="2" charset="-79"/>
              </a:rPr>
              <a:t>וחזר</a:t>
            </a:r>
            <a:r>
              <a:rPr lang="en-US" sz="4000" dirty="0" smtClean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הדין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הצד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השוה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שבהן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שדרכן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להזיק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וממונך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כו</a:t>
            </a:r>
            <a:r>
              <a:rPr lang="en-US" sz="4000" dirty="0">
                <a:cs typeface="Guttman Rashi" panose="02010401010101010101" pitchFamily="2" charset="-79"/>
              </a:rPr>
              <a:t>' </a:t>
            </a:r>
            <a:r>
              <a:rPr lang="en-US" sz="4000" dirty="0" err="1">
                <a:cs typeface="Guttman Rashi" panose="02010401010101010101" pitchFamily="2" charset="-79"/>
              </a:rPr>
              <a:t>אף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אני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אביא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r>
              <a:rPr lang="en-US" sz="4000" dirty="0" err="1">
                <a:cs typeface="Guttman Rashi" panose="02010401010101010101" pitchFamily="2" charset="-79"/>
              </a:rPr>
              <a:t>שן</a:t>
            </a:r>
            <a:r>
              <a:rPr lang="en-US" sz="4000" dirty="0">
                <a:cs typeface="Guttman Rashi" panose="02010401010101010101" pitchFamily="2" charset="-79"/>
              </a:rPr>
              <a:t> </a:t>
            </a:r>
            <a:endParaRPr lang="he-IL" sz="4000" dirty="0">
              <a:latin typeface="Guttman Rashi" panose="02010401010101010101" pitchFamily="2" charset="-79"/>
              <a:cs typeface="Guttman Rash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2479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3070499" y="414831"/>
            <a:ext cx="595358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dirty="0" err="1" smtClean="0"/>
              <a:t>מה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בור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שאין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דרכו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לילך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ולהזיק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חייב</a:t>
            </a:r>
            <a:r>
              <a:rPr lang="en-US" sz="3200" b="1" dirty="0" smtClean="0"/>
              <a:t> </a:t>
            </a:r>
          </a:p>
          <a:p>
            <a:r>
              <a:rPr lang="en-US" sz="3200" b="1" dirty="0" err="1" smtClean="0"/>
              <a:t>שן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שדרכו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לילך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ולהזיק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לא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כל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שכן</a:t>
            </a:r>
            <a:r>
              <a:rPr lang="en-US" sz="3200" b="1" dirty="0" smtClean="0"/>
              <a:t>?</a:t>
            </a:r>
            <a:endParaRPr lang="he-IL" sz="3200" b="1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3745592" y="2165364"/>
            <a:ext cx="4603393" cy="3818184"/>
            <a:chOff x="3746128" y="2184833"/>
            <a:chExt cx="4603393" cy="3818184"/>
          </a:xfrm>
        </p:grpSpPr>
        <p:sp>
          <p:nvSpPr>
            <p:cNvPr id="23" name="תרשים זרימה: תצוגה 22"/>
            <p:cNvSpPr/>
            <p:nvPr/>
          </p:nvSpPr>
          <p:spPr>
            <a:xfrm rot="5400000">
              <a:off x="3640485" y="2526641"/>
              <a:ext cx="1117378" cy="906091"/>
            </a:xfrm>
            <a:prstGeom prst="flowChartDisplay">
              <a:avLst/>
            </a:prstGeom>
            <a:solidFill>
              <a:schemeClr val="bg1"/>
            </a:solidFill>
            <a:ln w="38100">
              <a:solidFill>
                <a:schemeClr val="accent6">
                  <a:lumMod val="75000"/>
                </a:schemeClr>
              </a:solidFill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תרשים זרימה: תצוגה 32"/>
            <p:cNvSpPr/>
            <p:nvPr/>
          </p:nvSpPr>
          <p:spPr>
            <a:xfrm rot="5400000">
              <a:off x="7350292" y="3557847"/>
              <a:ext cx="1144206" cy="854252"/>
            </a:xfrm>
            <a:prstGeom prst="flowChartDisplay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8" name="קבוצה 7"/>
            <p:cNvGrpSpPr/>
            <p:nvPr/>
          </p:nvGrpSpPr>
          <p:grpSpPr>
            <a:xfrm>
              <a:off x="3843204" y="2184833"/>
              <a:ext cx="4406230" cy="3818184"/>
              <a:chOff x="3859312" y="2289453"/>
              <a:chExt cx="4673615" cy="3818184"/>
            </a:xfrm>
          </p:grpSpPr>
          <p:sp>
            <p:nvSpPr>
              <p:cNvPr id="34" name="תרשים זרימה: הכנה 33"/>
              <p:cNvSpPr/>
              <p:nvPr/>
            </p:nvSpPr>
            <p:spPr>
              <a:xfrm>
                <a:off x="5438344" y="5634185"/>
                <a:ext cx="1515552" cy="473452"/>
              </a:xfrm>
              <a:prstGeom prst="flowChartPreparation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15" name="קבוצה 14"/>
              <p:cNvGrpSpPr/>
              <p:nvPr/>
            </p:nvGrpSpPr>
            <p:grpSpPr>
              <a:xfrm>
                <a:off x="3859312" y="2289453"/>
                <a:ext cx="4673615" cy="3570006"/>
                <a:chOff x="5929472" y="800308"/>
                <a:chExt cx="3525221" cy="3500026"/>
              </a:xfrm>
            </p:grpSpPr>
            <p:cxnSp>
              <p:nvCxnSpPr>
                <p:cNvPr id="5" name="מחבר ישר 4"/>
                <p:cNvCxnSpPr/>
                <p:nvPr/>
              </p:nvCxnSpPr>
              <p:spPr>
                <a:xfrm>
                  <a:off x="7642470" y="1391548"/>
                  <a:ext cx="49613" cy="290878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מחבר ישר 8"/>
                <p:cNvCxnSpPr/>
                <p:nvPr/>
              </p:nvCxnSpPr>
              <p:spPr>
                <a:xfrm>
                  <a:off x="5929472" y="800308"/>
                  <a:ext cx="3525221" cy="1182480"/>
                </a:xfrm>
                <a:prstGeom prst="line">
                  <a:avLst/>
                </a:prstGeom>
                <a:ln w="57150"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</p:grpSp>
      <p:grpSp>
        <p:nvGrpSpPr>
          <p:cNvPr id="11" name="קבוצה 10"/>
          <p:cNvGrpSpPr/>
          <p:nvPr/>
        </p:nvGrpSpPr>
        <p:grpSpPr>
          <a:xfrm>
            <a:off x="3838207" y="2775602"/>
            <a:ext cx="4384448" cy="1485513"/>
            <a:chOff x="3838207" y="2775602"/>
            <a:chExt cx="4384448" cy="1485513"/>
          </a:xfrm>
        </p:grpSpPr>
        <p:sp>
          <p:nvSpPr>
            <p:cNvPr id="16" name="TextBox 15"/>
            <p:cNvSpPr txBox="1"/>
            <p:nvPr/>
          </p:nvSpPr>
          <p:spPr>
            <a:xfrm>
              <a:off x="3838207" y="2775602"/>
              <a:ext cx="698372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800" dirty="0" smtClean="0"/>
                <a:t>בור</a:t>
              </a:r>
              <a:endParaRPr lang="he-IL" sz="28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495269" y="3737895"/>
              <a:ext cx="727386" cy="52322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>
              <a:defPPr>
                <a:defRPr lang="he-IL"/>
              </a:defPPr>
              <a:lvl1pPr>
                <a:defRPr sz="2800"/>
              </a:lvl1pPr>
            </a:lstStyle>
            <a:p>
              <a:r>
                <a:rPr lang="he-IL" dirty="0"/>
                <a:t>שן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886414" y="3612791"/>
            <a:ext cx="28710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אין דרכו לילך ולהזיק</a:t>
            </a:r>
            <a:endParaRPr lang="he-IL" sz="2400" b="1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29352" y="4557075"/>
            <a:ext cx="28710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דרכו לילך ולהזיק</a:t>
            </a:r>
            <a:endParaRPr lang="he-IL" sz="24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25297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2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אליפסה 12"/>
          <p:cNvSpPr/>
          <p:nvPr/>
        </p:nvSpPr>
        <p:spPr>
          <a:xfrm>
            <a:off x="9343718" y="3260346"/>
            <a:ext cx="2468927" cy="797693"/>
          </a:xfrm>
          <a:prstGeom prst="ellipse">
            <a:avLst/>
          </a:prstGeom>
          <a:pattFill prst="weave">
            <a:fgClr>
              <a:srgbClr val="FF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תחילת עשייתו לנזק</a:t>
            </a:r>
            <a:endParaRPr lang="he-IL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4" name="לא שווה 13"/>
          <p:cNvSpPr/>
          <p:nvPr/>
        </p:nvSpPr>
        <p:spPr>
          <a:xfrm>
            <a:off x="5224572" y="3950900"/>
            <a:ext cx="1718667" cy="856320"/>
          </a:xfrm>
          <a:prstGeom prst="mathNotEqual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grpSp>
        <p:nvGrpSpPr>
          <p:cNvPr id="2" name="קבוצה 1"/>
          <p:cNvGrpSpPr/>
          <p:nvPr/>
        </p:nvGrpSpPr>
        <p:grpSpPr>
          <a:xfrm>
            <a:off x="2874394" y="2901380"/>
            <a:ext cx="6423886" cy="2918296"/>
            <a:chOff x="2874394" y="2901380"/>
            <a:chExt cx="6423886" cy="2918296"/>
          </a:xfrm>
        </p:grpSpPr>
        <p:grpSp>
          <p:nvGrpSpPr>
            <p:cNvPr id="21" name="קבוצה 20"/>
            <p:cNvGrpSpPr/>
            <p:nvPr/>
          </p:nvGrpSpPr>
          <p:grpSpPr>
            <a:xfrm>
              <a:off x="2874394" y="2901380"/>
              <a:ext cx="6423886" cy="2099836"/>
              <a:chOff x="2606991" y="2966773"/>
              <a:chExt cx="6856631" cy="2110061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7368621" y="2966773"/>
                <a:ext cx="2095001" cy="13867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88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schemeClr val="accent1">
                        <a:lumMod val="50000"/>
                      </a:schemeClr>
                    </a:solidFill>
                  </a:rPr>
                  <a:t>בור</a:t>
                </a:r>
                <a:endParaRPr lang="he-IL" sz="8800" dirty="0">
                  <a:ln>
                    <a:solidFill>
                      <a:sysClr val="windowText" lastClr="000000"/>
                    </a:solidFill>
                  </a:ln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606991" y="3630284"/>
                <a:ext cx="1570865" cy="144655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88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srgbClr val="FFFF00"/>
                    </a:solidFill>
                  </a:rPr>
                  <a:t>שן</a:t>
                </a:r>
                <a:endParaRPr lang="he-IL" sz="8800" dirty="0">
                  <a:ln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7516678" y="4496237"/>
              <a:ext cx="1781602" cy="132343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80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accent1">
                      <a:lumMod val="50000"/>
                    </a:schemeClr>
                  </a:solidFill>
                </a:rPr>
                <a:t>קרן</a:t>
              </a:r>
              <a:endParaRPr lang="he-IL" sz="8000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936269" y="316654"/>
            <a:ext cx="88333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/>
              <a:t>מה</a:t>
            </a:r>
            <a:r>
              <a:rPr lang="en-US" sz="2400" b="1" dirty="0"/>
              <a:t> </a:t>
            </a:r>
            <a:r>
              <a:rPr lang="en-US" sz="2400" b="1" dirty="0" err="1"/>
              <a:t>לבור</a:t>
            </a:r>
            <a:r>
              <a:rPr lang="en-US" sz="2400" b="1" dirty="0"/>
              <a:t> </a:t>
            </a:r>
            <a:r>
              <a:rPr lang="en-US" sz="2400" b="1" dirty="0" err="1"/>
              <a:t>שכן</a:t>
            </a:r>
            <a:r>
              <a:rPr lang="en-US" sz="2400" b="1" dirty="0"/>
              <a:t> </a:t>
            </a:r>
            <a:r>
              <a:rPr lang="en-US" sz="2400" b="1" dirty="0" err="1"/>
              <a:t>תחילת</a:t>
            </a:r>
            <a:r>
              <a:rPr lang="en-US" sz="2400" b="1" dirty="0"/>
              <a:t> </a:t>
            </a:r>
            <a:r>
              <a:rPr lang="en-US" sz="2400" b="1" dirty="0" err="1"/>
              <a:t>עשייתו</a:t>
            </a:r>
            <a:r>
              <a:rPr lang="en-US" sz="2400" b="1" dirty="0"/>
              <a:t> </a:t>
            </a:r>
            <a:r>
              <a:rPr lang="en-US" sz="2400" b="1" dirty="0" err="1"/>
              <a:t>עומד</a:t>
            </a:r>
            <a:r>
              <a:rPr lang="en-US" sz="2400" b="1" dirty="0"/>
              <a:t> </a:t>
            </a:r>
            <a:r>
              <a:rPr lang="en-US" sz="2400" b="1" dirty="0" err="1"/>
              <a:t>לנזק</a:t>
            </a:r>
            <a:r>
              <a:rPr lang="en-US" sz="2400" b="1" dirty="0"/>
              <a:t> </a:t>
            </a:r>
            <a:r>
              <a:rPr lang="en-US" sz="2400" b="1" dirty="0" err="1"/>
              <a:t>תאמר</a:t>
            </a:r>
            <a:r>
              <a:rPr lang="en-US" sz="2400" b="1" dirty="0"/>
              <a:t> </a:t>
            </a:r>
            <a:r>
              <a:rPr lang="en-US" sz="2400" b="1" dirty="0" err="1" smtClean="0"/>
              <a:t>בש</a:t>
            </a:r>
            <a:r>
              <a:rPr lang="he-IL" sz="2400" b="1" dirty="0" smtClean="0"/>
              <a:t>ן... </a:t>
            </a:r>
            <a:r>
              <a:rPr lang="he-IL" sz="1600" b="1" dirty="0" smtClean="0"/>
              <a:t>(שאין תחילת עשייתו לנזק)</a:t>
            </a:r>
            <a:endParaRPr lang="he-IL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880083" y="811856"/>
            <a:ext cx="691083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 smtClean="0"/>
              <a:t>קרן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יוכיח</a:t>
            </a:r>
            <a:r>
              <a:rPr lang="en-US" sz="2400" b="1" dirty="0" smtClean="0"/>
              <a:t> !</a:t>
            </a:r>
            <a:r>
              <a:rPr lang="he-IL" sz="2400" b="1" dirty="0" smtClean="0"/>
              <a:t>  </a:t>
            </a:r>
            <a:r>
              <a:rPr lang="he-IL" b="1" dirty="0" smtClean="0"/>
              <a:t>(אין תחילת עשייתו לנזק ובכל זאת חייב)</a:t>
            </a:r>
            <a:endParaRPr lang="he-IL" b="1" dirty="0"/>
          </a:p>
        </p:txBody>
      </p:sp>
      <p:sp>
        <p:nvSpPr>
          <p:cNvPr id="22" name="אליפסה 21"/>
          <p:cNvSpPr/>
          <p:nvPr/>
        </p:nvSpPr>
        <p:spPr>
          <a:xfrm>
            <a:off x="9343717" y="4844423"/>
            <a:ext cx="2468927" cy="797693"/>
          </a:xfrm>
          <a:prstGeom prst="ellipse">
            <a:avLst/>
          </a:prstGeom>
          <a:pattFill prst="solidDmnd">
            <a:fgClr>
              <a:srgbClr val="92D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 אין תחילת עשייתו לנזק</a:t>
            </a:r>
            <a:endParaRPr lang="he-IL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66219" y="1362564"/>
            <a:ext cx="749545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 smtClean="0"/>
              <a:t>מה</a:t>
            </a:r>
            <a:r>
              <a:rPr lang="en-US" sz="2400" b="1" dirty="0" smtClean="0"/>
              <a:t> </a:t>
            </a:r>
            <a:r>
              <a:rPr lang="en-US" sz="2400" b="1" dirty="0" err="1"/>
              <a:t>לקרן</a:t>
            </a:r>
            <a:r>
              <a:rPr lang="en-US" sz="2400" b="1" dirty="0"/>
              <a:t> </a:t>
            </a:r>
            <a:r>
              <a:rPr lang="en-US" sz="2400" b="1" dirty="0" err="1"/>
              <a:t>שכן</a:t>
            </a:r>
            <a:r>
              <a:rPr lang="en-US" sz="2400" b="1" dirty="0"/>
              <a:t> </a:t>
            </a:r>
            <a:r>
              <a:rPr lang="en-US" sz="2400" b="1" dirty="0" err="1"/>
              <a:t>כוונתו</a:t>
            </a:r>
            <a:r>
              <a:rPr lang="en-US" sz="2400" b="1" dirty="0"/>
              <a:t> </a:t>
            </a:r>
            <a:r>
              <a:rPr lang="en-US" sz="2400" b="1" dirty="0" err="1" smtClean="0"/>
              <a:t>להזיק</a:t>
            </a:r>
            <a:r>
              <a:rPr lang="he-IL" sz="2400" b="1" dirty="0" smtClean="0"/>
              <a:t>...</a:t>
            </a:r>
            <a:endParaRPr lang="he-IL" sz="2400" b="1" dirty="0"/>
          </a:p>
        </p:txBody>
      </p:sp>
      <p:sp>
        <p:nvSpPr>
          <p:cNvPr id="24" name="אליפסה 23"/>
          <p:cNvSpPr/>
          <p:nvPr/>
        </p:nvSpPr>
        <p:spPr>
          <a:xfrm>
            <a:off x="9389154" y="4844817"/>
            <a:ext cx="2468927" cy="797693"/>
          </a:xfrm>
          <a:prstGeom prst="ellipse">
            <a:avLst/>
          </a:prstGeom>
          <a:pattFill prst="weave">
            <a:fgClr>
              <a:srgbClr val="FF000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כוונתו להזיק</a:t>
            </a:r>
            <a:endParaRPr lang="he-IL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5" name="אליפסה 24"/>
          <p:cNvSpPr/>
          <p:nvPr/>
        </p:nvSpPr>
        <p:spPr>
          <a:xfrm>
            <a:off x="9343718" y="3249038"/>
            <a:ext cx="2468927" cy="797693"/>
          </a:xfrm>
          <a:prstGeom prst="ellipse">
            <a:avLst/>
          </a:prstGeom>
          <a:pattFill prst="solidDmnd">
            <a:fgClr>
              <a:srgbClr val="92D050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 אין כוונתו להזיק</a:t>
            </a:r>
            <a:endParaRPr lang="he-IL" sz="24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80083" y="1954870"/>
            <a:ext cx="699436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dirty="0" err="1" smtClean="0"/>
              <a:t>בור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יוכיח</a:t>
            </a:r>
            <a:r>
              <a:rPr lang="en-US" sz="2400" b="1" dirty="0" smtClean="0"/>
              <a:t>…</a:t>
            </a:r>
            <a:r>
              <a:rPr lang="he-IL" sz="2400" b="1" dirty="0" smtClean="0"/>
              <a:t> </a:t>
            </a:r>
            <a:r>
              <a:rPr lang="he-IL" b="1" dirty="0" smtClean="0"/>
              <a:t>(שאין כוונתו להזיק ובכל זאת חייב)</a:t>
            </a:r>
            <a:endParaRPr lang="he-IL" b="1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2414884" y="1954870"/>
            <a:ext cx="2471206" cy="1799712"/>
            <a:chOff x="2414884" y="1954870"/>
            <a:chExt cx="2471206" cy="1799712"/>
          </a:xfrm>
        </p:grpSpPr>
        <p:grpSp>
          <p:nvGrpSpPr>
            <p:cNvPr id="19" name="קבוצה 18"/>
            <p:cNvGrpSpPr/>
            <p:nvPr/>
          </p:nvGrpSpPr>
          <p:grpSpPr>
            <a:xfrm>
              <a:off x="2507673" y="1954870"/>
              <a:ext cx="2371230" cy="1799712"/>
              <a:chOff x="3746128" y="2184833"/>
              <a:chExt cx="4603393" cy="3818184"/>
            </a:xfrm>
          </p:grpSpPr>
          <p:sp>
            <p:nvSpPr>
              <p:cNvPr id="26" name="תרשים זרימה: תצוגה 25"/>
              <p:cNvSpPr/>
              <p:nvPr/>
            </p:nvSpPr>
            <p:spPr>
              <a:xfrm rot="5400000">
                <a:off x="3640485" y="2526641"/>
                <a:ext cx="1117378" cy="906091"/>
              </a:xfrm>
              <a:prstGeom prst="flowChartDisplay">
                <a:avLst/>
              </a:prstGeom>
              <a:solidFill>
                <a:schemeClr val="bg1"/>
              </a:solidFill>
              <a:ln w="38100">
                <a:solidFill>
                  <a:schemeClr val="accent6">
                    <a:lumMod val="75000"/>
                  </a:schemeClr>
                </a:solidFill>
              </a:ln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27" name="תרשים זרימה: תצוגה 26"/>
              <p:cNvSpPr/>
              <p:nvPr/>
            </p:nvSpPr>
            <p:spPr>
              <a:xfrm rot="5400000">
                <a:off x="7350292" y="3557847"/>
                <a:ext cx="1144206" cy="854252"/>
              </a:xfrm>
              <a:prstGeom prst="flowChartDisplay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 smtClean="0"/>
                  <a:t>cur</a:t>
                </a:r>
                <a:endParaRPr lang="he-IL" dirty="0"/>
              </a:p>
            </p:txBody>
          </p:sp>
          <p:grpSp>
            <p:nvGrpSpPr>
              <p:cNvPr id="28" name="קבוצה 27"/>
              <p:cNvGrpSpPr/>
              <p:nvPr/>
            </p:nvGrpSpPr>
            <p:grpSpPr>
              <a:xfrm>
                <a:off x="3843204" y="2184833"/>
                <a:ext cx="4406230" cy="3818184"/>
                <a:chOff x="3859312" y="2289453"/>
                <a:chExt cx="4673615" cy="3818184"/>
              </a:xfrm>
            </p:grpSpPr>
            <p:sp>
              <p:nvSpPr>
                <p:cNvPr id="29" name="תרשים זרימה: הכנה 28"/>
                <p:cNvSpPr/>
                <p:nvPr/>
              </p:nvSpPr>
              <p:spPr>
                <a:xfrm>
                  <a:off x="5438344" y="5634185"/>
                  <a:ext cx="1515552" cy="473452"/>
                </a:xfrm>
                <a:prstGeom prst="flowChartPreparation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grpSp>
              <p:nvGrpSpPr>
                <p:cNvPr id="30" name="קבוצה 29"/>
                <p:cNvGrpSpPr/>
                <p:nvPr/>
              </p:nvGrpSpPr>
              <p:grpSpPr>
                <a:xfrm>
                  <a:off x="3859312" y="2289453"/>
                  <a:ext cx="4673615" cy="3570006"/>
                  <a:chOff x="5929472" y="800308"/>
                  <a:chExt cx="3525221" cy="3500026"/>
                </a:xfrm>
              </p:grpSpPr>
              <p:cxnSp>
                <p:nvCxnSpPr>
                  <p:cNvPr id="31" name="מחבר ישר 30"/>
                  <p:cNvCxnSpPr/>
                  <p:nvPr/>
                </p:nvCxnSpPr>
                <p:spPr>
                  <a:xfrm>
                    <a:off x="7642470" y="1391548"/>
                    <a:ext cx="49613" cy="2908786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מחבר ישר 31"/>
                  <p:cNvCxnSpPr/>
                  <p:nvPr/>
                </p:nvCxnSpPr>
                <p:spPr>
                  <a:xfrm>
                    <a:off x="5929472" y="800308"/>
                    <a:ext cx="3525221" cy="1182480"/>
                  </a:xfrm>
                  <a:prstGeom prst="line">
                    <a:avLst/>
                  </a:prstGeom>
                  <a:ln w="57150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</p:grpSp>
        <p:sp>
          <p:nvSpPr>
            <p:cNvPr id="3" name="TextBox 2"/>
            <p:cNvSpPr txBox="1"/>
            <p:nvPr/>
          </p:nvSpPr>
          <p:spPr>
            <a:xfrm>
              <a:off x="4346116" y="2685936"/>
              <a:ext cx="539974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בור</a:t>
              </a:r>
              <a:endParaRPr lang="he-IL" sz="1400" b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14884" y="2185702"/>
              <a:ext cx="539974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400" b="1" dirty="0" smtClean="0"/>
                <a:t>שן</a:t>
              </a:r>
              <a:endParaRPr lang="he-IL" sz="14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575398" y="3086020"/>
            <a:ext cx="208141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תחילת עשייתו לנזק</a:t>
            </a:r>
            <a:endParaRPr lang="he-IL" sz="16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11158" y="2670547"/>
            <a:ext cx="238722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 </a:t>
            </a:r>
            <a:r>
              <a:rPr lang="he-IL" sz="2000" u="sng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אין </a:t>
            </a:r>
            <a:r>
              <a:rPr lang="he-IL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תחילת עשייתו</a:t>
            </a:r>
            <a:r>
              <a:rPr lang="he-IL" sz="1200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 </a:t>
            </a:r>
            <a:r>
              <a:rPr lang="he-IL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לנזק</a:t>
            </a:r>
            <a:endParaRPr lang="he-IL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76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click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 tmFilter="0,0; .5, 1; 1, 1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3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 tmFilter="0,0; .5, 1; 1, 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7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14" grpId="0" animBg="1"/>
      <p:bldP spid="18" grpId="0"/>
      <p:bldP spid="20" grpId="0"/>
      <p:bldP spid="22" grpId="0" animBg="1"/>
      <p:bldP spid="22" grpId="1" animBg="1"/>
      <p:bldP spid="23" grpId="0"/>
      <p:bldP spid="24" grpId="0" animBg="1"/>
      <p:bldP spid="24" grpId="1" animBg="1"/>
      <p:bldP spid="24" grpId="2" animBg="1"/>
      <p:bldP spid="25" grpId="0" animBg="1"/>
      <p:bldP spid="17" grpId="0"/>
      <p:bldP spid="6" grpId="0"/>
      <p:bldP spid="6" grpId="1"/>
      <p:bldP spid="34" grpId="0"/>
      <p:bldP spid="3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קבוצה 3"/>
          <p:cNvGrpSpPr/>
          <p:nvPr/>
        </p:nvGrpSpPr>
        <p:grpSpPr>
          <a:xfrm>
            <a:off x="2507226" y="1721509"/>
            <a:ext cx="6820551" cy="3731965"/>
            <a:chOff x="2874394" y="2901380"/>
            <a:chExt cx="6423886" cy="2752596"/>
          </a:xfrm>
        </p:grpSpPr>
        <p:grpSp>
          <p:nvGrpSpPr>
            <p:cNvPr id="5" name="קבוצה 4"/>
            <p:cNvGrpSpPr/>
            <p:nvPr/>
          </p:nvGrpSpPr>
          <p:grpSpPr>
            <a:xfrm>
              <a:off x="2874394" y="2901380"/>
              <a:ext cx="6423886" cy="2033692"/>
              <a:chOff x="2606991" y="2966773"/>
              <a:chExt cx="6856631" cy="2043595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7368621" y="2966773"/>
                <a:ext cx="2095001" cy="138008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15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schemeClr val="accent1">
                        <a:lumMod val="50000"/>
                      </a:schemeClr>
                    </a:solidFill>
                  </a:rPr>
                  <a:t>בור</a:t>
                </a:r>
                <a:endParaRPr lang="he-IL" sz="11500" dirty="0">
                  <a:ln>
                    <a:solidFill>
                      <a:sysClr val="windowText" lastClr="000000"/>
                    </a:solidFill>
                  </a:ln>
                  <a:solidFill>
                    <a:schemeClr val="accent1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2606991" y="3630284"/>
                <a:ext cx="1570865" cy="138008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he-IL" sz="11500" dirty="0" smtClean="0">
                    <a:ln>
                      <a:solidFill>
                        <a:sysClr val="windowText" lastClr="000000"/>
                      </a:solidFill>
                    </a:ln>
                    <a:solidFill>
                      <a:srgbClr val="FFFF00"/>
                    </a:solidFill>
                  </a:rPr>
                  <a:t>שן</a:t>
                </a:r>
                <a:endParaRPr lang="he-IL" sz="11500" dirty="0">
                  <a:ln>
                    <a:solidFill>
                      <a:sysClr val="windowText" lastClr="000000"/>
                    </a:solidFill>
                  </a:ln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7516678" y="4496237"/>
              <a:ext cx="1781602" cy="115773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9600" dirty="0" smtClean="0">
                  <a:ln>
                    <a:solidFill>
                      <a:sysClr val="windowText" lastClr="000000"/>
                    </a:solidFill>
                  </a:ln>
                  <a:solidFill>
                    <a:schemeClr val="accent1">
                      <a:lumMod val="50000"/>
                    </a:schemeClr>
                  </a:solidFill>
                </a:rPr>
                <a:t>קרן</a:t>
              </a:r>
              <a:endParaRPr lang="he-IL" sz="9600" dirty="0">
                <a:ln>
                  <a:solidFill>
                    <a:sysClr val="windowText" lastClr="000000"/>
                  </a:solidFill>
                </a:ln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9" name="שווה 8"/>
          <p:cNvSpPr/>
          <p:nvPr/>
        </p:nvSpPr>
        <p:spPr>
          <a:xfrm>
            <a:off x="4961198" y="2908252"/>
            <a:ext cx="1976284" cy="1460091"/>
          </a:xfrm>
          <a:prstGeom prst="mathEqua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grpSp>
        <p:nvGrpSpPr>
          <p:cNvPr id="14" name="קבוצה 13"/>
          <p:cNvGrpSpPr/>
          <p:nvPr/>
        </p:nvGrpSpPr>
        <p:grpSpPr>
          <a:xfrm>
            <a:off x="2012115" y="1916337"/>
            <a:ext cx="9850734" cy="3443919"/>
            <a:chOff x="2065962" y="1971559"/>
            <a:chExt cx="9850734" cy="3443919"/>
          </a:xfrm>
        </p:grpSpPr>
        <p:sp>
          <p:nvSpPr>
            <p:cNvPr id="10" name="אליפסה 9"/>
            <p:cNvSpPr/>
            <p:nvPr/>
          </p:nvSpPr>
          <p:spPr>
            <a:xfrm>
              <a:off x="9327777" y="2271251"/>
              <a:ext cx="2588919" cy="1047135"/>
            </a:xfrm>
            <a:prstGeom prst="ellipse">
              <a:avLst/>
            </a:prstGeom>
            <a:pattFill prst="wdUpDiag">
              <a:fgClr>
                <a:schemeClr val="accent4">
                  <a:lumMod val="60000"/>
                  <a:lumOff val="40000"/>
                </a:schemeClr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</a:rPr>
                <a:t>א. דרכו להזיק </a:t>
              </a:r>
            </a:p>
            <a:p>
              <a:pPr algn="ctr"/>
              <a:r>
                <a:rPr lang="he-I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</a:rPr>
                <a:t>ב. שמירתו עליך</a:t>
              </a:r>
              <a:endParaRPr lang="he-IL" sz="20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אליפסה 10"/>
            <p:cNvSpPr/>
            <p:nvPr/>
          </p:nvSpPr>
          <p:spPr>
            <a:xfrm>
              <a:off x="9327777" y="4368343"/>
              <a:ext cx="2588919" cy="1047135"/>
            </a:xfrm>
            <a:prstGeom prst="ellipse">
              <a:avLst/>
            </a:prstGeom>
            <a:pattFill prst="wdUpDiag">
              <a:fgClr>
                <a:schemeClr val="accent4">
                  <a:lumMod val="60000"/>
                  <a:lumOff val="40000"/>
                </a:schemeClr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</a:rPr>
                <a:t>א. דרכו להזיק </a:t>
              </a:r>
            </a:p>
            <a:p>
              <a:pPr algn="ctr"/>
              <a:r>
                <a:rPr lang="he-I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</a:rPr>
                <a:t>ב. שמירתו עליך</a:t>
              </a:r>
              <a:endParaRPr lang="he-IL" sz="20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  <p:sp>
          <p:nvSpPr>
            <p:cNvPr id="12" name="אליפסה 11"/>
            <p:cNvSpPr/>
            <p:nvPr/>
          </p:nvSpPr>
          <p:spPr>
            <a:xfrm>
              <a:off x="2065962" y="1971559"/>
              <a:ext cx="2588919" cy="1047135"/>
            </a:xfrm>
            <a:prstGeom prst="ellipse">
              <a:avLst/>
            </a:prstGeom>
            <a:pattFill prst="wdUpDiag">
              <a:fgClr>
                <a:schemeClr val="accent4">
                  <a:lumMod val="60000"/>
                  <a:lumOff val="40000"/>
                </a:schemeClr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</a:rPr>
                <a:t>א. דרכו להזיק </a:t>
              </a:r>
            </a:p>
            <a:p>
              <a:pPr algn="ctr"/>
              <a:r>
                <a:rPr lang="he-IL" sz="2000" dirty="0" smtClean="0">
                  <a:ln>
                    <a:solidFill>
                      <a:sysClr val="windowText" lastClr="000000"/>
                    </a:solidFill>
                  </a:ln>
                  <a:solidFill>
                    <a:sysClr val="windowText" lastClr="000000"/>
                  </a:solidFill>
                </a:rPr>
                <a:t>ב. שמירתו עליך</a:t>
              </a:r>
              <a:endParaRPr lang="he-IL" sz="2000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1828800" y="547589"/>
            <a:ext cx="860270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b="1" u="sng" dirty="0" err="1" smtClean="0"/>
              <a:t>וחזר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הדין</a:t>
            </a:r>
            <a:r>
              <a:rPr lang="en-US" sz="2400" b="1" u="sng" dirty="0" smtClean="0"/>
              <a:t> </a:t>
            </a:r>
            <a:r>
              <a:rPr lang="en-US" sz="2400" b="1" dirty="0" smtClean="0"/>
              <a:t>- </a:t>
            </a:r>
            <a:r>
              <a:rPr lang="en-US" sz="2400" b="1" dirty="0" err="1" smtClean="0"/>
              <a:t>הצד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השוה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שבהן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שדרכן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להזיק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וממונך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כו</a:t>
            </a:r>
            <a:r>
              <a:rPr lang="en-US" sz="2400" b="1" dirty="0" smtClean="0"/>
              <a:t>' </a:t>
            </a:r>
            <a:r>
              <a:rPr lang="en-US" sz="2400" b="1" dirty="0" err="1" smtClean="0"/>
              <a:t>אף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אני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אביא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שן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9096377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613277"/>
              </p:ext>
            </p:extLst>
          </p:nvPr>
        </p:nvGraphicFramePr>
        <p:xfrm>
          <a:off x="869432" y="719666"/>
          <a:ext cx="10373190" cy="48716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28865"/>
                <a:gridCol w="1728865"/>
                <a:gridCol w="1728865"/>
                <a:gridCol w="1728865"/>
                <a:gridCol w="1728865"/>
                <a:gridCol w="1728865"/>
              </a:tblGrid>
              <a:tr h="1188085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קל וחומר מבור</a:t>
                      </a:r>
                      <a:endParaRPr lang="he-IL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פירכא</a:t>
                      </a:r>
                      <a:endParaRPr lang="he-IL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מוכיח</a:t>
                      </a:r>
                      <a:endParaRPr lang="he-IL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פירכא</a:t>
                      </a:r>
                      <a:r>
                        <a:rPr lang="he-IL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 ב'</a:t>
                      </a:r>
                      <a:endParaRPr lang="he-IL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מוכיח</a:t>
                      </a:r>
                      <a:endParaRPr lang="he-IL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</a:rPr>
                        <a:t>חזר הדין</a:t>
                      </a:r>
                      <a:endParaRPr lang="he-IL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68358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593705" y="2173574"/>
            <a:ext cx="1588957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מה בור הקל –שאינו הולך ומזיק –חייב.</a:t>
            </a:r>
          </a:p>
          <a:p>
            <a:r>
              <a:rPr lang="he-IL" dirty="0" smtClean="0"/>
              <a:t>שן שחמור שדרכו לילך ולהזיק כל שכן שחייב!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7869836" y="2173574"/>
            <a:ext cx="1588957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מה לבור שהוא חמור משן שתחילת עשייתו לנזק.</a:t>
            </a:r>
          </a:p>
          <a:p>
            <a:r>
              <a:rPr lang="he-IL" dirty="0" smtClean="0"/>
              <a:t>תאמר בשן שקל שאין תחילת עשייתו לנזק?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6115987" y="2173574"/>
            <a:ext cx="1588957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קרן תוכיח- שאין תחילת עשייתה לנזק וחייב </a:t>
            </a:r>
          </a:p>
          <a:p>
            <a:r>
              <a:rPr lang="he-IL" dirty="0" smtClean="0"/>
              <a:t>הוא הדין בשן.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362138" y="2173574"/>
            <a:ext cx="1588957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מה לקרן שהיא חמורה שכוונתה להזיק , תאמר בשן שאין כוונתה להזיק?!</a:t>
            </a:r>
            <a:endParaRPr lang="he-IL" dirty="0"/>
          </a:p>
        </p:txBody>
      </p:sp>
      <p:sp>
        <p:nvSpPr>
          <p:cNvPr id="9" name="TextBox 8"/>
          <p:cNvSpPr txBox="1"/>
          <p:nvPr/>
        </p:nvSpPr>
        <p:spPr>
          <a:xfrm>
            <a:off x="2623279" y="2173574"/>
            <a:ext cx="1588957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בור יוכיח- שאין כוונתו להזיק וחייב הוא הדין בשן שחייב אף שאין כוונתה להזיק.</a:t>
            </a: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1034322" y="2173574"/>
            <a:ext cx="1588957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smtClean="0"/>
              <a:t>הצד השווה שבמזיקים:</a:t>
            </a:r>
          </a:p>
          <a:p>
            <a:r>
              <a:rPr lang="he-IL" dirty="0" smtClean="0"/>
              <a:t>א. דרכן להזיק</a:t>
            </a:r>
          </a:p>
          <a:p>
            <a:r>
              <a:rPr lang="he-IL" dirty="0" smtClean="0"/>
              <a:t>ב. שמירתן עליך</a:t>
            </a:r>
          </a:p>
          <a:p>
            <a:endParaRPr lang="he-IL" dirty="0"/>
          </a:p>
          <a:p>
            <a:r>
              <a:rPr lang="he-IL" dirty="0" smtClean="0"/>
              <a:t>אף אנו נלמד בצד השווה את שן שדרכה להזיק ושמריתה עליך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1169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קצה מעוקל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</TotalTime>
  <Words>339</Words>
  <Application>Microsoft Office PowerPoint</Application>
  <PresentationFormat>מסך רחב</PresentationFormat>
  <Paragraphs>75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Guttman Rashi</vt:lpstr>
      <vt:lpstr>Times New Roman</vt:lpstr>
      <vt:lpstr>ערכת נושא Office</vt:lpstr>
      <vt:lpstr>אי כתיב בור וחדא מהנך</vt:lpstr>
      <vt:lpstr>דאי כתיב בור וקרן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אי כתיב בור וחדא מהנך אתיא כולהו ]מההוא ומאידך[בצד השוה</dc:title>
  <dc:creator>nir tsukerman</dc:creator>
  <cp:lastModifiedBy>nir tsukerman</cp:lastModifiedBy>
  <cp:revision>27</cp:revision>
  <dcterms:created xsi:type="dcterms:W3CDTF">2014-12-14T14:26:45Z</dcterms:created>
  <dcterms:modified xsi:type="dcterms:W3CDTF">2014-12-15T20:06:28Z</dcterms:modified>
</cp:coreProperties>
</file>